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aleway-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7.xml"/><Relationship Id="rId33" Type="http://schemas.openxmlformats.org/officeDocument/2006/relationships/font" Target="fonts/Lato-italic.fntdata"/><Relationship Id="rId10" Type="http://schemas.openxmlformats.org/officeDocument/2006/relationships/slide" Target="slides/slide6.xml"/><Relationship Id="rId32" Type="http://schemas.openxmlformats.org/officeDocument/2006/relationships/font" Target="fonts/Lato-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Lato-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0" name="Shape 2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Shape 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7" name="Shape 2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Shape 1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8252dc4_0_83" TargetMode="External"/><Relationship Id="rId3" Type="http://schemas.openxmlformats.org/officeDocument/2006/relationships/hyperlink" Target="#slide=id.g1f88252dc4_0_83" TargetMode="External"/><Relationship Id="rId4" Type="http://schemas.openxmlformats.org/officeDocument/2006/relationships/hyperlink" Target="#slide=id.g1f88252dc4_0_83" TargetMode="External"/><Relationship Id="rId5" Type="http://schemas.openxmlformats.org/officeDocument/2006/relationships/hyperlink" Target="#slide=id.g1f88252dc4_0_83"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Shape 10"/>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Shape 11"/>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2" name="Shape 12"/>
          <p:cNvGrpSpPr/>
          <p:nvPr/>
        </p:nvGrpSpPr>
        <p:grpSpPr>
          <a:xfrm>
            <a:off x="830392" y="1191256"/>
            <a:ext cx="745763" cy="45826"/>
            <a:chOff x="4580561" y="2589004"/>
            <a:chExt cx="1064464" cy="25200"/>
          </a:xfrm>
        </p:grpSpPr>
        <p:sp>
          <p:nvSpPr>
            <p:cNvPr id="13" name="Shape 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 name="Shape 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5" name="Shape 15"/>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Shape 16"/>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Shape 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
        <p:nvSpPr>
          <p:cNvPr id="18" name="Shape 18"/>
          <p:cNvSpPr txBox="1"/>
          <p:nvPr/>
        </p:nvSpPr>
        <p:spPr>
          <a:xfrm>
            <a:off x="226550" y="78500"/>
            <a:ext cx="1383900" cy="32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600">
                <a:latin typeface="Raleway"/>
                <a:ea typeface="Raleway"/>
                <a:cs typeface="Raleway"/>
                <a:sym typeface="Raleway"/>
              </a:rPr>
              <a:t>IS-436 - UMBC - Deliverable 4</a:t>
            </a:r>
            <a:endParaRPr b="1" sz="600">
              <a:latin typeface="Raleway"/>
              <a:ea typeface="Raleway"/>
              <a:cs typeface="Raleway"/>
              <a:sym typeface="Raleway"/>
            </a:endParaRPr>
          </a:p>
        </p:txBody>
      </p:sp>
      <p:sp>
        <p:nvSpPr>
          <p:cNvPr id="19" name="Shape 19"/>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Spring 2018</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93" name="Shape 93"/>
        <p:cNvGrpSpPr/>
        <p:nvPr/>
      </p:nvGrpSpPr>
      <p:grpSpPr>
        <a:xfrm>
          <a:off x="0" y="0"/>
          <a:ext cx="0" cy="0"/>
          <a:chOff x="0" y="0"/>
          <a:chExt cx="0" cy="0"/>
        </a:xfrm>
      </p:grpSpPr>
      <p:grpSp>
        <p:nvGrpSpPr>
          <p:cNvPr id="94" name="Shape 94"/>
          <p:cNvGrpSpPr/>
          <p:nvPr/>
        </p:nvGrpSpPr>
        <p:grpSpPr>
          <a:xfrm>
            <a:off x="830392" y="4169130"/>
            <a:ext cx="745763" cy="45826"/>
            <a:chOff x="4580561" y="2589004"/>
            <a:chExt cx="1064464" cy="25200"/>
          </a:xfrm>
        </p:grpSpPr>
        <p:sp>
          <p:nvSpPr>
            <p:cNvPr id="95" name="Shape 9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 name="Shape 9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7" name="Shape 97"/>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98" name="Shape 9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
        <p:nvSpPr>
          <p:cNvPr id="99" name="Shape 99">
            <a:hlinkClick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00" name="Shape 100">
            <a:hlinkClick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01" name="Shape 101">
            <a:hlinkClick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02" name="Shape 102">
            <a:hlinkClick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03" name="Shape 103"/>
        <p:cNvGrpSpPr/>
        <p:nvPr/>
      </p:nvGrpSpPr>
      <p:grpSpPr>
        <a:xfrm>
          <a:off x="0" y="0"/>
          <a:ext cx="0" cy="0"/>
          <a:chOff x="0" y="0"/>
          <a:chExt cx="0" cy="0"/>
        </a:xfrm>
      </p:grpSpPr>
      <p:sp>
        <p:nvSpPr>
          <p:cNvPr id="104" name="Shape 104"/>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05" name="Shape 105"/>
          <p:cNvGrpSpPr/>
          <p:nvPr/>
        </p:nvGrpSpPr>
        <p:grpSpPr>
          <a:xfrm>
            <a:off x="830392" y="1191256"/>
            <a:ext cx="745763" cy="45826"/>
            <a:chOff x="4580561" y="2589004"/>
            <a:chExt cx="1064464" cy="25200"/>
          </a:xfrm>
        </p:grpSpPr>
        <p:sp>
          <p:nvSpPr>
            <p:cNvPr id="106" name="Shape 10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Shape 10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8" name="Shape 108"/>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9" name="Shape 10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10" name="Shape 110"/>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Shape 1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
        <p:nvSpPr>
          <p:cNvPr id="112" name="Shape 112">
            <a:hlinkClick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13" name="Shape 113">
            <a:hlinkClick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4" name="Shape 114">
            <a:hlinkClick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5" name="Shape 115">
            <a:hlinkClick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6" name="Shape 116"/>
        <p:cNvGrpSpPr/>
        <p:nvPr/>
      </p:nvGrpSpPr>
      <p:grpSpPr>
        <a:xfrm>
          <a:off x="0" y="0"/>
          <a:ext cx="0" cy="0"/>
          <a:chOff x="0" y="0"/>
          <a:chExt cx="0" cy="0"/>
        </a:xfrm>
      </p:grpSpPr>
      <p:sp>
        <p:nvSpPr>
          <p:cNvPr id="117" name="Shape 117"/>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18" name="Shape 1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
        <p:nvSpPr>
          <p:cNvPr id="119" name="Shape 119">
            <a:hlinkClick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0" name="Shape 120">
            <a:hlinkClick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1" name="Shape 121">
            <a:hlinkClick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2" name="Shape 122">
            <a:hlinkClick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23" name="Shape 123"/>
        <p:cNvGrpSpPr/>
        <p:nvPr/>
      </p:nvGrpSpPr>
      <p:grpSpPr>
        <a:xfrm>
          <a:off x="0" y="0"/>
          <a:ext cx="0" cy="0"/>
          <a:chOff x="0" y="0"/>
          <a:chExt cx="0" cy="0"/>
        </a:xfrm>
      </p:grpSpPr>
      <p:grpSp>
        <p:nvGrpSpPr>
          <p:cNvPr id="124" name="Shape 124"/>
          <p:cNvGrpSpPr/>
          <p:nvPr/>
        </p:nvGrpSpPr>
        <p:grpSpPr>
          <a:xfrm>
            <a:off x="830392" y="4169130"/>
            <a:ext cx="745763" cy="45826"/>
            <a:chOff x="4580561" y="2589004"/>
            <a:chExt cx="1064464" cy="25200"/>
          </a:xfrm>
        </p:grpSpPr>
        <p:sp>
          <p:nvSpPr>
            <p:cNvPr id="125" name="Shape 12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Shape 12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7" name="Shape 127"/>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8" name="Shape 128"/>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9" name="Shape 12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
        <p:nvSpPr>
          <p:cNvPr id="130" name="Shape 130">
            <a:hlinkClick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31" name="Shape 131">
            <a:hlinkClick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32" name="Shape 132">
            <a:hlinkClick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33" name="Shape 133">
            <a:hlinkClick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4" name="Shape 134"/>
        <p:cNvGrpSpPr/>
        <p:nvPr/>
      </p:nvGrpSpPr>
      <p:grpSpPr>
        <a:xfrm>
          <a:off x="0" y="0"/>
          <a:ext cx="0" cy="0"/>
          <a:chOff x="0" y="0"/>
          <a:chExt cx="0" cy="0"/>
        </a:xfrm>
      </p:grpSpPr>
      <p:sp>
        <p:nvSpPr>
          <p:cNvPr id="135" name="Shape 13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
        <p:nvSpPr>
          <p:cNvPr id="136" name="Shape 136">
            <a:hlinkClick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37" name="Shape 137">
            <a:hlinkClick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Shape 138">
            <a:hlinkClick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9" name="Shape 139">
            <a:hlinkClick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40" name="Shape 140"/>
        <p:cNvGrpSpPr/>
        <p:nvPr/>
      </p:nvGrpSpPr>
      <p:grpSpPr>
        <a:xfrm>
          <a:off x="0" y="0"/>
          <a:ext cx="0" cy="0"/>
          <a:chOff x="0" y="0"/>
          <a:chExt cx="0" cy="0"/>
        </a:xfrm>
      </p:grpSpPr>
      <p:sp>
        <p:nvSpPr>
          <p:cNvPr id="141" name="Shape 141"/>
          <p:cNvSpPr txBox="1"/>
          <p:nvPr>
            <p:ph type="title"/>
          </p:nvPr>
        </p:nvSpPr>
        <p:spPr>
          <a:xfrm>
            <a:off x="1308150" y="1318650"/>
            <a:ext cx="7110000" cy="5352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42" name="Shape 14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
        <p:nvSpPr>
          <p:cNvPr id="143" name="Shape 143"/>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44" name="Shape 144"/>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45" name="Shape 145"/>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46" name="Shape 146"/>
        <p:cNvGrpSpPr/>
        <p:nvPr/>
      </p:nvGrpSpPr>
      <p:grpSpPr>
        <a:xfrm>
          <a:off x="0" y="0"/>
          <a:ext cx="0" cy="0"/>
          <a:chOff x="0" y="0"/>
          <a:chExt cx="0" cy="0"/>
        </a:xfrm>
      </p:grpSpPr>
      <p:grpSp>
        <p:nvGrpSpPr>
          <p:cNvPr id="147" name="Shape 147"/>
          <p:cNvGrpSpPr/>
          <p:nvPr/>
        </p:nvGrpSpPr>
        <p:grpSpPr>
          <a:xfrm>
            <a:off x="830392" y="1191256"/>
            <a:ext cx="745763" cy="45826"/>
            <a:chOff x="4580561" y="2589004"/>
            <a:chExt cx="1064464" cy="25200"/>
          </a:xfrm>
        </p:grpSpPr>
        <p:sp>
          <p:nvSpPr>
            <p:cNvPr id="148" name="Shape 14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Shape 14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50" name="Shape 150"/>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51" name="Shape 1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
        <p:nvSpPr>
          <p:cNvPr id="152" name="Shape 152">
            <a:hlinkClick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53" name="Shape 153">
            <a:hlinkClick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54" name="Shape 154">
            <a:hlinkClick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55" name="Shape 155">
            <a:hlinkClick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0" name="Shape 20"/>
        <p:cNvGrpSpPr/>
        <p:nvPr/>
      </p:nvGrpSpPr>
      <p:grpSpPr>
        <a:xfrm>
          <a:off x="0" y="0"/>
          <a:ext cx="0" cy="0"/>
          <a:chOff x="0" y="0"/>
          <a:chExt cx="0" cy="0"/>
        </a:xfrm>
      </p:grpSpPr>
      <p:pic>
        <p:nvPicPr>
          <p:cNvPr descr="shutterstock_429987889_edited.jpg" id="21" name="Shape 21"/>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grpSp>
        <p:nvGrpSpPr>
          <p:cNvPr id="22" name="Shape 22"/>
          <p:cNvGrpSpPr/>
          <p:nvPr/>
        </p:nvGrpSpPr>
        <p:grpSpPr>
          <a:xfrm>
            <a:off x="830392" y="1191256"/>
            <a:ext cx="745763" cy="45826"/>
            <a:chOff x="4580561" y="2589004"/>
            <a:chExt cx="1064464" cy="25200"/>
          </a:xfrm>
        </p:grpSpPr>
        <p:sp>
          <p:nvSpPr>
            <p:cNvPr id="23" name="Shape 2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 name="Shape 2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5" name="Shape 25"/>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6" name="Shape 26"/>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7" name="Shape 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
        <p:nvSpPr>
          <p:cNvPr id="28" name="Shape 28"/>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 name="Shape 29"/>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600">
                <a:latin typeface="Raleway"/>
                <a:ea typeface="Raleway"/>
                <a:cs typeface="Raleway"/>
                <a:sym typeface="Raleway"/>
              </a:rPr>
              <a:t>IS-436 - UMBC</a:t>
            </a:r>
            <a:endParaRPr b="1" sz="600">
              <a:latin typeface="Raleway"/>
              <a:ea typeface="Raleway"/>
              <a:cs typeface="Raleway"/>
              <a:sym typeface="Raleway"/>
            </a:endParaRPr>
          </a:p>
        </p:txBody>
      </p:sp>
      <p:sp>
        <p:nvSpPr>
          <p:cNvPr id="30" name="Shape 30"/>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Spring 2018</a:t>
            </a:r>
            <a:endParaRPr b="1" sz="600">
              <a:latin typeface="Raleway"/>
              <a:ea typeface="Raleway"/>
              <a:cs typeface="Raleway"/>
              <a:sym typeface="Ralewa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1" name="Shape 31"/>
        <p:cNvGrpSpPr/>
        <p:nvPr/>
      </p:nvGrpSpPr>
      <p:grpSpPr>
        <a:xfrm>
          <a:off x="0" y="0"/>
          <a:ext cx="0" cy="0"/>
          <a:chOff x="0" y="0"/>
          <a:chExt cx="0" cy="0"/>
        </a:xfrm>
      </p:grpSpPr>
      <p:grpSp>
        <p:nvGrpSpPr>
          <p:cNvPr id="32" name="Shape 32"/>
          <p:cNvGrpSpPr/>
          <p:nvPr/>
        </p:nvGrpSpPr>
        <p:grpSpPr>
          <a:xfrm>
            <a:off x="830392" y="1191256"/>
            <a:ext cx="745763" cy="45826"/>
            <a:chOff x="4580561" y="2589004"/>
            <a:chExt cx="1064464" cy="25200"/>
          </a:xfrm>
        </p:grpSpPr>
        <p:sp>
          <p:nvSpPr>
            <p:cNvPr id="33" name="Shape 3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5" name="Shape 35"/>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6" name="Shape 3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
        <p:nvSpPr>
          <p:cNvPr id="37" name="Shape 37"/>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600">
                <a:solidFill>
                  <a:schemeClr val="lt1"/>
                </a:solidFill>
                <a:latin typeface="Raleway"/>
                <a:ea typeface="Raleway"/>
                <a:cs typeface="Raleway"/>
                <a:sym typeface="Raleway"/>
              </a:rPr>
              <a:t>IS-436 - UMBC</a:t>
            </a:r>
            <a:endParaRPr b="1" sz="600">
              <a:solidFill>
                <a:schemeClr val="lt1"/>
              </a:solidFill>
              <a:latin typeface="Raleway"/>
              <a:ea typeface="Raleway"/>
              <a:cs typeface="Raleway"/>
              <a:sym typeface="Raleway"/>
            </a:endParaRPr>
          </a:p>
        </p:txBody>
      </p:sp>
      <p:sp>
        <p:nvSpPr>
          <p:cNvPr id="38" name="Shape 38"/>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chemeClr val="lt1"/>
                </a:solidFill>
                <a:latin typeface="Raleway"/>
                <a:ea typeface="Raleway"/>
                <a:cs typeface="Raleway"/>
                <a:sym typeface="Raleway"/>
              </a:rPr>
              <a:t>Spring 2018</a:t>
            </a:r>
            <a:endParaRPr b="1" sz="600">
              <a:solidFill>
                <a:schemeClr val="lt1"/>
              </a:solidFill>
              <a:latin typeface="Raleway"/>
              <a:ea typeface="Raleway"/>
              <a:cs typeface="Raleway"/>
              <a:sym typeface="Raleway"/>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9" name="Shape 39"/>
        <p:cNvGrpSpPr/>
        <p:nvPr/>
      </p:nvGrpSpPr>
      <p:grpSpPr>
        <a:xfrm>
          <a:off x="0" y="0"/>
          <a:ext cx="0" cy="0"/>
          <a:chOff x="0" y="0"/>
          <a:chExt cx="0" cy="0"/>
        </a:xfrm>
      </p:grpSpPr>
      <p:grpSp>
        <p:nvGrpSpPr>
          <p:cNvPr id="40" name="Shape 40"/>
          <p:cNvGrpSpPr/>
          <p:nvPr/>
        </p:nvGrpSpPr>
        <p:grpSpPr>
          <a:xfrm>
            <a:off x="830392" y="1191256"/>
            <a:ext cx="745763" cy="45826"/>
            <a:chOff x="4580561" y="2589004"/>
            <a:chExt cx="1064464" cy="25200"/>
          </a:xfrm>
        </p:grpSpPr>
        <p:sp>
          <p:nvSpPr>
            <p:cNvPr id="41" name="Shape 4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 name="Shape 4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3" name="Shape 43"/>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4" name="Shape 4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5" name="Shape 4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
        <p:nvSpPr>
          <p:cNvPr id="46" name="Shape 4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600">
                <a:latin typeface="Raleway"/>
                <a:ea typeface="Raleway"/>
                <a:cs typeface="Raleway"/>
                <a:sym typeface="Raleway"/>
              </a:rPr>
              <a:t>IS-436 - UMBC</a:t>
            </a:r>
            <a:endParaRPr b="1" sz="600">
              <a:latin typeface="Raleway"/>
              <a:ea typeface="Raleway"/>
              <a:cs typeface="Raleway"/>
              <a:sym typeface="Raleway"/>
            </a:endParaRPr>
          </a:p>
        </p:txBody>
      </p:sp>
      <p:sp>
        <p:nvSpPr>
          <p:cNvPr id="48" name="Shape 48"/>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Spring 2018</a:t>
            </a:r>
            <a:endParaRPr b="1" sz="600">
              <a:latin typeface="Raleway"/>
              <a:ea typeface="Raleway"/>
              <a:cs typeface="Raleway"/>
              <a:sym typeface="Raleway"/>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49" name="Shape 49"/>
        <p:cNvGrpSpPr/>
        <p:nvPr/>
      </p:nvGrpSpPr>
      <p:grpSpPr>
        <a:xfrm>
          <a:off x="0" y="0"/>
          <a:ext cx="0" cy="0"/>
          <a:chOff x="0" y="0"/>
          <a:chExt cx="0" cy="0"/>
        </a:xfrm>
      </p:grpSpPr>
      <p:sp>
        <p:nvSpPr>
          <p:cNvPr id="50" name="Shape 5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
        <p:nvSpPr>
          <p:cNvPr id="51" name="Shape 5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 name="Shape 5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600">
                <a:latin typeface="Raleway"/>
                <a:ea typeface="Raleway"/>
                <a:cs typeface="Raleway"/>
                <a:sym typeface="Raleway"/>
              </a:rPr>
              <a:t>IS-436 - UMBC</a:t>
            </a:r>
            <a:endParaRPr b="1" sz="600">
              <a:latin typeface="Raleway"/>
              <a:ea typeface="Raleway"/>
              <a:cs typeface="Raleway"/>
              <a:sym typeface="Raleway"/>
            </a:endParaRPr>
          </a:p>
        </p:txBody>
      </p:sp>
      <p:sp>
        <p:nvSpPr>
          <p:cNvPr id="53" name="Shape 5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Spring 2018</a:t>
            </a:r>
            <a:endParaRPr b="1" sz="600">
              <a:latin typeface="Raleway"/>
              <a:ea typeface="Raleway"/>
              <a:cs typeface="Raleway"/>
              <a:sym typeface="Raleway"/>
            </a:endParaRPr>
          </a:p>
        </p:txBody>
      </p:sp>
      <p:sp>
        <p:nvSpPr>
          <p:cNvPr id="54" name="Shape 54"/>
          <p:cNvSpPr txBox="1"/>
          <p:nvPr/>
        </p:nvSpPr>
        <p:spPr>
          <a:xfrm>
            <a:off x="529575" y="900275"/>
            <a:ext cx="5083800" cy="593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b="1" sz="2400">
              <a:latin typeface="Raleway"/>
              <a:ea typeface="Raleway"/>
              <a:cs typeface="Raleway"/>
              <a:sym typeface="Raleway"/>
            </a:endParaRPr>
          </a:p>
        </p:txBody>
      </p:sp>
      <p:sp>
        <p:nvSpPr>
          <p:cNvPr id="55" name="Shape 55"/>
          <p:cNvSpPr txBox="1"/>
          <p:nvPr>
            <p:ph type="title"/>
          </p:nvPr>
        </p:nvSpPr>
        <p:spPr>
          <a:xfrm>
            <a:off x="353050" y="759050"/>
            <a:ext cx="7329300" cy="492600"/>
          </a:xfrm>
          <a:prstGeom prst="rect">
            <a:avLst/>
          </a:prstGeom>
        </p:spPr>
        <p:txBody>
          <a:bodyPr anchorCtr="0" anchor="t" bIns="91425" lIns="91425" spcFirstLastPara="1" rIns="91425" wrap="square" tIns="91425"/>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56" name="Shape 56"/>
        <p:cNvGrpSpPr/>
        <p:nvPr/>
      </p:nvGrpSpPr>
      <p:grpSpPr>
        <a:xfrm>
          <a:off x="0" y="0"/>
          <a:ext cx="0" cy="0"/>
          <a:chOff x="0" y="0"/>
          <a:chExt cx="0" cy="0"/>
        </a:xfrm>
      </p:grpSpPr>
      <p:pic>
        <p:nvPicPr>
          <p:cNvPr descr="shutterstock_31891705.jpg" id="57" name="Shape 5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58" name="Shape 5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a:spcBef>
                <a:spcPts val="0"/>
              </a:spcBef>
              <a:spcAft>
                <a:spcPts val="0"/>
              </a:spcAft>
              <a:buNone/>
            </a:pPr>
            <a:fld id="{00000000-1234-1234-1234-123412341234}" type="slidenum">
              <a:rPr lang="en-GB"/>
              <a:t>‹#›</a:t>
            </a:fld>
            <a:endParaRPr/>
          </a:p>
        </p:txBody>
      </p:sp>
      <p:sp>
        <p:nvSpPr>
          <p:cNvPr id="60" name="Shape 60"/>
          <p:cNvSpPr txBox="1"/>
          <p:nvPr>
            <p:ph type="title"/>
          </p:nvPr>
        </p:nvSpPr>
        <p:spPr>
          <a:xfrm>
            <a:off x="729450" y="2056375"/>
            <a:ext cx="58875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1" name="Shape 61"/>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600">
                <a:latin typeface="Raleway"/>
                <a:ea typeface="Raleway"/>
                <a:cs typeface="Raleway"/>
                <a:sym typeface="Raleway"/>
              </a:rPr>
              <a:t>IS-436 - UMBC</a:t>
            </a:r>
            <a:endParaRPr b="1" sz="600">
              <a:latin typeface="Raleway"/>
              <a:ea typeface="Raleway"/>
              <a:cs typeface="Raleway"/>
              <a:sym typeface="Raleway"/>
            </a:endParaRPr>
          </a:p>
        </p:txBody>
      </p:sp>
      <p:sp>
        <p:nvSpPr>
          <p:cNvPr id="62" name="Shape 6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Spring 2018</a:t>
            </a:r>
            <a:endParaRPr b="1" sz="600">
              <a:latin typeface="Raleway"/>
              <a:ea typeface="Raleway"/>
              <a:cs typeface="Raleway"/>
              <a:sym typeface="Raleway"/>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3" name="Shape 63"/>
        <p:cNvGrpSpPr/>
        <p:nvPr/>
      </p:nvGrpSpPr>
      <p:grpSpPr>
        <a:xfrm>
          <a:off x="0" y="0"/>
          <a:ext cx="0" cy="0"/>
          <a:chOff x="0" y="0"/>
          <a:chExt cx="0" cy="0"/>
        </a:xfrm>
      </p:grpSpPr>
      <p:grpSp>
        <p:nvGrpSpPr>
          <p:cNvPr id="64" name="Shape 64"/>
          <p:cNvGrpSpPr/>
          <p:nvPr/>
        </p:nvGrpSpPr>
        <p:grpSpPr>
          <a:xfrm>
            <a:off x="830392" y="1191256"/>
            <a:ext cx="745763" cy="45826"/>
            <a:chOff x="4580561" y="2589004"/>
            <a:chExt cx="1064464" cy="25200"/>
          </a:xfrm>
        </p:grpSpPr>
        <p:sp>
          <p:nvSpPr>
            <p:cNvPr id="65" name="Shape 6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Shape 6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7" name="Shape 67"/>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8" name="Shape 68"/>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Shape 69"/>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0" name="Shape 7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
        <p:nvSpPr>
          <p:cNvPr id="71" name="Shape 7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600">
                <a:latin typeface="Raleway"/>
                <a:ea typeface="Raleway"/>
                <a:cs typeface="Raleway"/>
                <a:sym typeface="Raleway"/>
              </a:rPr>
              <a:t>IS-436 - UMBC</a:t>
            </a:r>
            <a:endParaRPr b="1" sz="600">
              <a:latin typeface="Raleway"/>
              <a:ea typeface="Raleway"/>
              <a:cs typeface="Raleway"/>
              <a:sym typeface="Raleway"/>
            </a:endParaRPr>
          </a:p>
        </p:txBody>
      </p:sp>
      <p:sp>
        <p:nvSpPr>
          <p:cNvPr id="73" name="Shape 7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Spring 2018</a:t>
            </a:r>
            <a:endParaRPr b="1" sz="600">
              <a:latin typeface="Raleway"/>
              <a:ea typeface="Raleway"/>
              <a:cs typeface="Raleway"/>
              <a:sym typeface="Raleway"/>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4" name="Shape 74"/>
        <p:cNvGrpSpPr/>
        <p:nvPr/>
      </p:nvGrpSpPr>
      <p:grpSpPr>
        <a:xfrm>
          <a:off x="0" y="0"/>
          <a:ext cx="0" cy="0"/>
          <a:chOff x="0" y="0"/>
          <a:chExt cx="0" cy="0"/>
        </a:xfrm>
      </p:grpSpPr>
      <p:grpSp>
        <p:nvGrpSpPr>
          <p:cNvPr id="75" name="Shape 75"/>
          <p:cNvGrpSpPr/>
          <p:nvPr/>
        </p:nvGrpSpPr>
        <p:grpSpPr>
          <a:xfrm>
            <a:off x="830392" y="1191256"/>
            <a:ext cx="745763" cy="45826"/>
            <a:chOff x="4580561" y="2589004"/>
            <a:chExt cx="1064464" cy="25200"/>
          </a:xfrm>
        </p:grpSpPr>
        <p:sp>
          <p:nvSpPr>
            <p:cNvPr id="76" name="Shape 7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8" name="Shape 78"/>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Shape 7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
        <p:nvSpPr>
          <p:cNvPr id="80" name="Shape 8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600">
                <a:latin typeface="Raleway"/>
                <a:ea typeface="Raleway"/>
                <a:cs typeface="Raleway"/>
                <a:sym typeface="Raleway"/>
              </a:rPr>
              <a:t>IS-436 - UMBC</a:t>
            </a:r>
            <a:endParaRPr b="1" sz="600">
              <a:latin typeface="Raleway"/>
              <a:ea typeface="Raleway"/>
              <a:cs typeface="Raleway"/>
              <a:sym typeface="Raleway"/>
            </a:endParaRPr>
          </a:p>
        </p:txBody>
      </p:sp>
      <p:sp>
        <p:nvSpPr>
          <p:cNvPr id="82" name="Shape 8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Spring 2018</a:t>
            </a:r>
            <a:endParaRPr b="1" sz="600">
              <a:latin typeface="Raleway"/>
              <a:ea typeface="Raleway"/>
              <a:cs typeface="Raleway"/>
              <a:sym typeface="Raleway"/>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3" name="Shape 83"/>
        <p:cNvGrpSpPr/>
        <p:nvPr/>
      </p:nvGrpSpPr>
      <p:grpSpPr>
        <a:xfrm>
          <a:off x="0" y="0"/>
          <a:ext cx="0" cy="0"/>
          <a:chOff x="0" y="0"/>
          <a:chExt cx="0" cy="0"/>
        </a:xfrm>
      </p:grpSpPr>
      <p:grpSp>
        <p:nvGrpSpPr>
          <p:cNvPr id="84" name="Shape 84"/>
          <p:cNvGrpSpPr/>
          <p:nvPr/>
        </p:nvGrpSpPr>
        <p:grpSpPr>
          <a:xfrm>
            <a:off x="830392" y="1191256"/>
            <a:ext cx="745763" cy="45826"/>
            <a:chOff x="4580561" y="2589004"/>
            <a:chExt cx="1064464" cy="25200"/>
          </a:xfrm>
        </p:grpSpPr>
        <p:sp>
          <p:nvSpPr>
            <p:cNvPr id="85" name="Shape 8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7" name="Shape 8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88" name="Shape 88"/>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9" name="Shape 8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
        <p:nvSpPr>
          <p:cNvPr id="90" name="Shape 9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 name="Shape 91"/>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sz="600">
                <a:latin typeface="Raleway"/>
                <a:ea typeface="Raleway"/>
                <a:cs typeface="Raleway"/>
                <a:sym typeface="Raleway"/>
              </a:rPr>
              <a:t>IS-436 - UMBC</a:t>
            </a:r>
            <a:endParaRPr b="1" sz="600">
              <a:latin typeface="Raleway"/>
              <a:ea typeface="Raleway"/>
              <a:cs typeface="Raleway"/>
              <a:sym typeface="Raleway"/>
            </a:endParaRPr>
          </a:p>
        </p:txBody>
      </p:sp>
      <p:sp>
        <p:nvSpPr>
          <p:cNvPr id="92" name="Shape 9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Spring 2018</a:t>
            </a:r>
            <a:endParaRPr b="1" sz="600">
              <a:latin typeface="Raleway"/>
              <a:ea typeface="Raleway"/>
              <a:cs typeface="Raleway"/>
              <a:sym typeface="Raleway"/>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ctrTitle"/>
          </p:nvPr>
        </p:nvSpPr>
        <p:spPr>
          <a:xfrm>
            <a:off x="729450" y="1322450"/>
            <a:ext cx="7688100" cy="1664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GB" sz="4800">
                <a:solidFill>
                  <a:srgbClr val="000000"/>
                </a:solidFill>
              </a:rPr>
              <a:t>DALAC</a:t>
            </a:r>
            <a:endParaRPr sz="4800">
              <a:solidFill>
                <a:srgbClr val="000000"/>
              </a:solidFill>
            </a:endParaRPr>
          </a:p>
        </p:txBody>
      </p:sp>
      <p:sp>
        <p:nvSpPr>
          <p:cNvPr id="161" name="Shape 161"/>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a:lnSpc>
                <a:spcPct val="115000"/>
              </a:lnSpc>
              <a:spcBef>
                <a:spcPts val="0"/>
              </a:spcBef>
              <a:spcAft>
                <a:spcPts val="0"/>
              </a:spcAft>
              <a:buNone/>
            </a:pPr>
            <a:r>
              <a:rPr b="1" lang="en-GB" sz="1400"/>
              <a:t>Workspace Management System</a:t>
            </a:r>
            <a:endParaRPr b="1" sz="1400"/>
          </a:p>
          <a:p>
            <a:pPr indent="0" lvl="0" marL="0">
              <a:lnSpc>
                <a:spcPct val="115000"/>
              </a:lnSpc>
              <a:spcBef>
                <a:spcPts val="0"/>
              </a:spcBef>
              <a:spcAft>
                <a:spcPts val="0"/>
              </a:spcAft>
              <a:buNone/>
            </a:pPr>
            <a:r>
              <a:rPr lang="en-GB" sz="1400"/>
              <a:t>David Luco, Anita Sharma, Collin Sullivan, Amanda Ali, Luke Stigdon</a:t>
            </a:r>
            <a:endParaRPr sz="1400"/>
          </a:p>
          <a:p>
            <a:pPr indent="0" lvl="0" marL="0">
              <a:spcBef>
                <a:spcPts val="0"/>
              </a:spcBef>
              <a:spcAft>
                <a:spcPts val="0"/>
              </a:spcAft>
              <a:buNone/>
            </a:pPr>
            <a:r>
              <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359775" y="489750"/>
            <a:ext cx="7329300" cy="4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Luke</a:t>
            </a:r>
            <a:r>
              <a:rPr lang="en-GB"/>
              <a:t>’s Alternative Matrix</a:t>
            </a:r>
            <a:endParaRPr/>
          </a:p>
        </p:txBody>
      </p:sp>
      <p:pic>
        <p:nvPicPr>
          <p:cNvPr id="217" name="Shape 217"/>
          <p:cNvPicPr preferRelativeResize="0"/>
          <p:nvPr/>
        </p:nvPicPr>
        <p:blipFill>
          <a:blip r:embed="rId3">
            <a:alphaModFix/>
          </a:blip>
          <a:stretch>
            <a:fillRect/>
          </a:stretch>
        </p:blipFill>
        <p:spPr>
          <a:xfrm>
            <a:off x="1797525" y="1024650"/>
            <a:ext cx="5370900" cy="40448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type="title"/>
          </p:nvPr>
        </p:nvSpPr>
        <p:spPr>
          <a:xfrm>
            <a:off x="729450" y="2056375"/>
            <a:ext cx="6440700" cy="1518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Team</a:t>
            </a:r>
            <a:r>
              <a:rPr lang="en-GB"/>
              <a:t> Alternative Matrix</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Shape 227"/>
          <p:cNvSpPr txBox="1"/>
          <p:nvPr>
            <p:ph type="title"/>
          </p:nvPr>
        </p:nvSpPr>
        <p:spPr>
          <a:xfrm>
            <a:off x="200650" y="454250"/>
            <a:ext cx="7329300" cy="4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Team Alternative Matrix</a:t>
            </a:r>
            <a:endParaRPr/>
          </a:p>
        </p:txBody>
      </p:sp>
      <p:pic>
        <p:nvPicPr>
          <p:cNvPr id="228" name="Shape 228"/>
          <p:cNvPicPr preferRelativeResize="0"/>
          <p:nvPr/>
        </p:nvPicPr>
        <p:blipFill>
          <a:blip r:embed="rId3">
            <a:alphaModFix/>
          </a:blip>
          <a:stretch>
            <a:fillRect/>
          </a:stretch>
        </p:blipFill>
        <p:spPr>
          <a:xfrm>
            <a:off x="1820538" y="946850"/>
            <a:ext cx="5502924" cy="41171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Shape 233"/>
          <p:cNvSpPr txBox="1"/>
          <p:nvPr>
            <p:ph type="title"/>
          </p:nvPr>
        </p:nvSpPr>
        <p:spPr>
          <a:xfrm>
            <a:off x="729450" y="2056375"/>
            <a:ext cx="6440700" cy="1518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Architecture Matrix</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353050" y="682850"/>
            <a:ext cx="7329300" cy="4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Architecture Matrix</a:t>
            </a:r>
            <a:endParaRPr/>
          </a:p>
        </p:txBody>
      </p:sp>
      <p:pic>
        <p:nvPicPr>
          <p:cNvPr id="239" name="Shape 239"/>
          <p:cNvPicPr preferRelativeResize="0"/>
          <p:nvPr/>
        </p:nvPicPr>
        <p:blipFill>
          <a:blip r:embed="rId3">
            <a:alphaModFix/>
          </a:blip>
          <a:stretch>
            <a:fillRect/>
          </a:stretch>
        </p:blipFill>
        <p:spPr>
          <a:xfrm>
            <a:off x="837700" y="1313200"/>
            <a:ext cx="7468600" cy="3477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Shape 244"/>
          <p:cNvSpPr txBox="1"/>
          <p:nvPr>
            <p:ph type="title"/>
          </p:nvPr>
        </p:nvSpPr>
        <p:spPr>
          <a:xfrm>
            <a:off x="353050" y="759050"/>
            <a:ext cx="7329300" cy="4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Architecture Matrix</a:t>
            </a:r>
            <a:endParaRPr/>
          </a:p>
          <a:p>
            <a:pPr indent="0" lvl="0" marL="0">
              <a:spcBef>
                <a:spcPts val="0"/>
              </a:spcBef>
              <a:spcAft>
                <a:spcPts val="0"/>
              </a:spcAft>
              <a:buNone/>
            </a:pPr>
            <a:r>
              <a:t/>
            </a:r>
            <a:endParaRPr/>
          </a:p>
        </p:txBody>
      </p:sp>
      <p:pic>
        <p:nvPicPr>
          <p:cNvPr id="245" name="Shape 245"/>
          <p:cNvPicPr preferRelativeResize="0"/>
          <p:nvPr/>
        </p:nvPicPr>
        <p:blipFill>
          <a:blip r:embed="rId3">
            <a:alphaModFix/>
          </a:blip>
          <a:stretch>
            <a:fillRect/>
          </a:stretch>
        </p:blipFill>
        <p:spPr>
          <a:xfrm>
            <a:off x="957950" y="1392700"/>
            <a:ext cx="7228099" cy="3422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353050" y="759050"/>
            <a:ext cx="7329300" cy="4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Architecture Matrix</a:t>
            </a:r>
            <a:endParaRPr/>
          </a:p>
          <a:p>
            <a:pPr indent="0" lvl="0" marL="0">
              <a:spcBef>
                <a:spcPts val="0"/>
              </a:spcBef>
              <a:spcAft>
                <a:spcPts val="0"/>
              </a:spcAft>
              <a:buNone/>
            </a:pPr>
            <a:r>
              <a:t/>
            </a:r>
            <a:endParaRPr/>
          </a:p>
        </p:txBody>
      </p:sp>
      <p:pic>
        <p:nvPicPr>
          <p:cNvPr id="251" name="Shape 251"/>
          <p:cNvPicPr preferRelativeResize="0"/>
          <p:nvPr/>
        </p:nvPicPr>
        <p:blipFill>
          <a:blip r:embed="rId3">
            <a:alphaModFix/>
          </a:blip>
          <a:stretch>
            <a:fillRect/>
          </a:stretch>
        </p:blipFill>
        <p:spPr>
          <a:xfrm>
            <a:off x="1145677" y="1423475"/>
            <a:ext cx="6852650" cy="3410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353050" y="759050"/>
            <a:ext cx="7329300" cy="4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Architecture Matrix</a:t>
            </a:r>
            <a:endParaRPr/>
          </a:p>
          <a:p>
            <a:pPr indent="0" lvl="0" marL="0">
              <a:spcBef>
                <a:spcPts val="0"/>
              </a:spcBef>
              <a:spcAft>
                <a:spcPts val="0"/>
              </a:spcAft>
              <a:buNone/>
            </a:pPr>
            <a:r>
              <a:t/>
            </a:r>
            <a:endParaRPr/>
          </a:p>
        </p:txBody>
      </p:sp>
      <p:pic>
        <p:nvPicPr>
          <p:cNvPr id="257" name="Shape 257"/>
          <p:cNvPicPr preferRelativeResize="0"/>
          <p:nvPr/>
        </p:nvPicPr>
        <p:blipFill>
          <a:blip r:embed="rId3">
            <a:alphaModFix/>
          </a:blip>
          <a:stretch>
            <a:fillRect/>
          </a:stretch>
        </p:blipFill>
        <p:spPr>
          <a:xfrm>
            <a:off x="766713" y="1545628"/>
            <a:ext cx="7610576" cy="2700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type="title"/>
          </p:nvPr>
        </p:nvSpPr>
        <p:spPr>
          <a:xfrm>
            <a:off x="729450" y="2056375"/>
            <a:ext cx="6440700" cy="1518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Decision of System Architecture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type="title"/>
          </p:nvPr>
        </p:nvSpPr>
        <p:spPr>
          <a:xfrm>
            <a:off x="353050" y="759050"/>
            <a:ext cx="7329300" cy="4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Decision of System Architecture</a:t>
            </a:r>
            <a:endParaRPr/>
          </a:p>
        </p:txBody>
      </p:sp>
      <p:sp>
        <p:nvSpPr>
          <p:cNvPr id="268" name="Shape 268"/>
          <p:cNvSpPr txBox="1"/>
          <p:nvPr>
            <p:ph idx="4294967295" type="body"/>
          </p:nvPr>
        </p:nvSpPr>
        <p:spPr>
          <a:xfrm>
            <a:off x="727650" y="1603300"/>
            <a:ext cx="7688700" cy="17955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GB" sz="1400">
                <a:solidFill>
                  <a:srgbClr val="000000"/>
                </a:solidFill>
              </a:rPr>
              <a:t>Reasons for selecting </a:t>
            </a:r>
            <a:r>
              <a:rPr b="1" i="1" lang="en-GB" sz="1400">
                <a:solidFill>
                  <a:srgbClr val="0000FF"/>
                </a:solidFill>
              </a:rPr>
              <a:t>client-server model:</a:t>
            </a:r>
            <a:endParaRPr b="1" i="1" sz="1400">
              <a:solidFill>
                <a:srgbClr val="0000FF"/>
              </a:solidFill>
            </a:endParaRPr>
          </a:p>
          <a:p>
            <a:pPr indent="-317500" lvl="0" marL="457200" rtl="0">
              <a:lnSpc>
                <a:spcPct val="115000"/>
              </a:lnSpc>
              <a:spcBef>
                <a:spcPts val="0"/>
              </a:spcBef>
              <a:spcAft>
                <a:spcPts val="0"/>
              </a:spcAft>
              <a:buClr>
                <a:srgbClr val="000000"/>
              </a:buClr>
              <a:buSzPts val="1400"/>
              <a:buChar char="●"/>
            </a:pPr>
            <a:r>
              <a:rPr lang="en-GB" sz="1400">
                <a:solidFill>
                  <a:srgbClr val="000000"/>
                </a:solidFill>
              </a:rPr>
              <a:t>Provides higher scalability</a:t>
            </a:r>
            <a:endParaRPr sz="1400">
              <a:solidFill>
                <a:srgbClr val="000000"/>
              </a:solidFill>
            </a:endParaRPr>
          </a:p>
          <a:p>
            <a:pPr indent="-317500" lvl="0" marL="457200" rtl="0">
              <a:lnSpc>
                <a:spcPct val="115000"/>
              </a:lnSpc>
              <a:spcBef>
                <a:spcPts val="0"/>
              </a:spcBef>
              <a:spcAft>
                <a:spcPts val="0"/>
              </a:spcAft>
              <a:buClr>
                <a:srgbClr val="000000"/>
              </a:buClr>
              <a:buSzPts val="1400"/>
              <a:buChar char="●"/>
            </a:pPr>
            <a:r>
              <a:rPr lang="en-GB" sz="1400">
                <a:solidFill>
                  <a:srgbClr val="000000"/>
                </a:solidFill>
              </a:rPr>
              <a:t>Increased productivity</a:t>
            </a:r>
            <a:endParaRPr sz="1400">
              <a:solidFill>
                <a:srgbClr val="000000"/>
              </a:solidFill>
            </a:endParaRPr>
          </a:p>
          <a:p>
            <a:pPr indent="-317500" lvl="0" marL="457200" rtl="0">
              <a:lnSpc>
                <a:spcPct val="115000"/>
              </a:lnSpc>
              <a:spcBef>
                <a:spcPts val="0"/>
              </a:spcBef>
              <a:spcAft>
                <a:spcPts val="0"/>
              </a:spcAft>
              <a:buClr>
                <a:srgbClr val="000000"/>
              </a:buClr>
              <a:buSzPts val="1400"/>
              <a:buChar char="●"/>
            </a:pPr>
            <a:r>
              <a:rPr lang="en-GB" sz="1400">
                <a:solidFill>
                  <a:srgbClr val="000000"/>
                </a:solidFill>
              </a:rPr>
              <a:t>Easy maintenance</a:t>
            </a:r>
            <a:endParaRPr sz="1400">
              <a:solidFill>
                <a:srgbClr val="000000"/>
              </a:solidFill>
            </a:endParaRPr>
          </a:p>
          <a:p>
            <a:pPr indent="-317500" lvl="0" marL="457200" rtl="0">
              <a:lnSpc>
                <a:spcPct val="115000"/>
              </a:lnSpc>
              <a:spcBef>
                <a:spcPts val="0"/>
              </a:spcBef>
              <a:spcAft>
                <a:spcPts val="0"/>
              </a:spcAft>
              <a:buClr>
                <a:srgbClr val="000000"/>
              </a:buClr>
              <a:buSzPts val="1400"/>
              <a:buChar char="●"/>
            </a:pPr>
            <a:r>
              <a:rPr lang="en-GB" sz="1400">
                <a:solidFill>
                  <a:srgbClr val="000000"/>
                </a:solidFill>
              </a:rPr>
              <a:t>Security</a:t>
            </a:r>
            <a:endParaRPr sz="1400">
              <a:solidFill>
                <a:srgbClr val="000000"/>
              </a:solidFill>
            </a:endParaRPr>
          </a:p>
          <a:p>
            <a:pPr indent="-317500" lvl="0" marL="457200" rtl="0">
              <a:lnSpc>
                <a:spcPct val="115000"/>
              </a:lnSpc>
              <a:spcBef>
                <a:spcPts val="0"/>
              </a:spcBef>
              <a:spcAft>
                <a:spcPts val="0"/>
              </a:spcAft>
              <a:buClr>
                <a:srgbClr val="000000"/>
              </a:buClr>
              <a:buSzPts val="1400"/>
              <a:buChar char="●"/>
            </a:pPr>
            <a:r>
              <a:rPr lang="en-GB" sz="1400">
                <a:solidFill>
                  <a:srgbClr val="000000"/>
                </a:solidFill>
              </a:rPr>
              <a:t>Remote access</a:t>
            </a:r>
            <a:endParaRPr sz="1400">
              <a:solidFill>
                <a:srgbClr val="000000"/>
              </a:solidFill>
            </a:endParaRPr>
          </a:p>
        </p:txBody>
      </p:sp>
      <p:sp>
        <p:nvSpPr>
          <p:cNvPr id="269" name="Shape 269"/>
          <p:cNvSpPr txBox="1"/>
          <p:nvPr>
            <p:ph idx="4294967295" type="body"/>
          </p:nvPr>
        </p:nvSpPr>
        <p:spPr>
          <a:xfrm>
            <a:off x="727650" y="3311500"/>
            <a:ext cx="7688700" cy="9876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GB" sz="1400">
                <a:solidFill>
                  <a:srgbClr val="000000"/>
                </a:solidFill>
              </a:rPr>
              <a:t>Disadvantages of using </a:t>
            </a:r>
            <a:r>
              <a:rPr b="1" i="1" lang="en-GB" sz="1400">
                <a:solidFill>
                  <a:srgbClr val="0000FF"/>
                </a:solidFill>
              </a:rPr>
              <a:t>client-server model:</a:t>
            </a:r>
            <a:endParaRPr b="1" i="1" sz="1400">
              <a:solidFill>
                <a:srgbClr val="0000FF"/>
              </a:solidFill>
            </a:endParaRPr>
          </a:p>
          <a:p>
            <a:pPr indent="-317500" lvl="0" marL="457200" rtl="0">
              <a:lnSpc>
                <a:spcPct val="115000"/>
              </a:lnSpc>
              <a:spcBef>
                <a:spcPts val="0"/>
              </a:spcBef>
              <a:spcAft>
                <a:spcPts val="0"/>
              </a:spcAft>
              <a:buClr>
                <a:srgbClr val="000000"/>
              </a:buClr>
              <a:buSzPts val="1400"/>
              <a:buChar char="●"/>
            </a:pPr>
            <a:r>
              <a:rPr lang="en-GB" sz="1400">
                <a:solidFill>
                  <a:srgbClr val="000000"/>
                </a:solidFill>
              </a:rPr>
              <a:t>Off premises hosting solutions can impact availability</a:t>
            </a:r>
            <a:endParaRPr sz="1400">
              <a:solidFill>
                <a:srgbClr val="000000"/>
              </a:solidFill>
            </a:endParaRPr>
          </a:p>
          <a:p>
            <a:pPr indent="-317500" lvl="0" marL="457200" rtl="0">
              <a:lnSpc>
                <a:spcPct val="115000"/>
              </a:lnSpc>
              <a:spcBef>
                <a:spcPts val="0"/>
              </a:spcBef>
              <a:spcAft>
                <a:spcPts val="0"/>
              </a:spcAft>
              <a:buClr>
                <a:srgbClr val="000000"/>
              </a:buClr>
              <a:buSzPts val="1400"/>
              <a:buChar char="●"/>
            </a:pPr>
            <a:r>
              <a:rPr lang="en-GB" sz="1400">
                <a:solidFill>
                  <a:srgbClr val="000000"/>
                </a:solidFill>
              </a:rPr>
              <a:t>Security/Privacy considerations when hosting data remotely </a:t>
            </a:r>
            <a:endParaRPr sz="14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Overview</a:t>
            </a:r>
            <a:endParaRPr/>
          </a:p>
        </p:txBody>
      </p:sp>
      <p:sp>
        <p:nvSpPr>
          <p:cNvPr id="167" name="Shape 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lang="en-GB">
                <a:solidFill>
                  <a:srgbClr val="000000"/>
                </a:solidFill>
              </a:rPr>
              <a:t>This goal of this project is to provide the following benefits:</a:t>
            </a:r>
            <a:endParaRPr>
              <a:solidFill>
                <a:srgbClr val="000000"/>
              </a:solidFill>
            </a:endParaRPr>
          </a:p>
          <a:p>
            <a:pPr indent="-311150" lvl="0" marL="457200" rtl="0">
              <a:lnSpc>
                <a:spcPct val="150000"/>
              </a:lnSpc>
              <a:spcBef>
                <a:spcPts val="0"/>
              </a:spcBef>
              <a:spcAft>
                <a:spcPts val="0"/>
              </a:spcAft>
              <a:buClr>
                <a:srgbClr val="000000"/>
              </a:buClr>
              <a:buSzPts val="1300"/>
              <a:buChar char="●"/>
            </a:pPr>
            <a:r>
              <a:rPr lang="en-GB">
                <a:solidFill>
                  <a:srgbClr val="000000"/>
                </a:solidFill>
              </a:rPr>
              <a:t>More efficient utilization of office space</a:t>
            </a:r>
            <a:endParaRPr>
              <a:solidFill>
                <a:srgbClr val="000000"/>
              </a:solidFill>
            </a:endParaRPr>
          </a:p>
          <a:p>
            <a:pPr indent="-311150" lvl="0" marL="457200" rtl="0">
              <a:lnSpc>
                <a:spcPct val="150000"/>
              </a:lnSpc>
              <a:spcBef>
                <a:spcPts val="0"/>
              </a:spcBef>
              <a:spcAft>
                <a:spcPts val="0"/>
              </a:spcAft>
              <a:buClr>
                <a:srgbClr val="000000"/>
              </a:buClr>
              <a:buSzPts val="1300"/>
              <a:buChar char="●"/>
            </a:pPr>
            <a:r>
              <a:rPr lang="en-GB">
                <a:solidFill>
                  <a:srgbClr val="000000"/>
                </a:solidFill>
              </a:rPr>
              <a:t>Reduce costs spent on new spaces that are unnecessary</a:t>
            </a:r>
            <a:endParaRPr>
              <a:solidFill>
                <a:srgbClr val="000000"/>
              </a:solidFill>
            </a:endParaRPr>
          </a:p>
          <a:p>
            <a:pPr indent="-311150" lvl="0" marL="457200" rtl="0">
              <a:lnSpc>
                <a:spcPct val="150000"/>
              </a:lnSpc>
              <a:spcBef>
                <a:spcPts val="0"/>
              </a:spcBef>
              <a:spcAft>
                <a:spcPts val="0"/>
              </a:spcAft>
              <a:buClr>
                <a:srgbClr val="000000"/>
              </a:buClr>
              <a:buSzPts val="1300"/>
              <a:buChar char="●"/>
            </a:pPr>
            <a:r>
              <a:rPr lang="en-GB">
                <a:solidFill>
                  <a:srgbClr val="000000"/>
                </a:solidFill>
              </a:rPr>
              <a:t>Increase employee productivity through work environment flexibility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729450" y="2056375"/>
            <a:ext cx="7520100" cy="1518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Hardware and Software Specification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Hardware and Software Specification</a:t>
            </a:r>
            <a:endParaRPr/>
          </a:p>
        </p:txBody>
      </p:sp>
      <p:sp>
        <p:nvSpPr>
          <p:cNvPr id="280" name="Shape 280"/>
          <p:cNvSpPr txBox="1"/>
          <p:nvPr>
            <p:ph idx="1" type="body"/>
          </p:nvPr>
        </p:nvSpPr>
        <p:spPr>
          <a:xfrm>
            <a:off x="729450" y="2002675"/>
            <a:ext cx="7688700" cy="2712900"/>
          </a:xfrm>
          <a:prstGeom prst="rect">
            <a:avLst/>
          </a:prstGeom>
        </p:spPr>
        <p:txBody>
          <a:bodyPr anchorCtr="0" anchor="t" bIns="91425" lIns="91425" spcFirstLastPara="1" rIns="91425" wrap="square" tIns="91425">
            <a:noAutofit/>
          </a:bodyPr>
          <a:lstStyle/>
          <a:p>
            <a:pPr indent="-311150" lvl="0" marL="457200" rtl="0">
              <a:lnSpc>
                <a:spcPct val="150000"/>
              </a:lnSpc>
              <a:spcBef>
                <a:spcPts val="0"/>
              </a:spcBef>
              <a:spcAft>
                <a:spcPts val="0"/>
              </a:spcAft>
              <a:buSzPts val="1300"/>
              <a:buChar char="●"/>
            </a:pPr>
            <a:r>
              <a:rPr lang="en-GB"/>
              <a:t>Hardware</a:t>
            </a:r>
            <a:endParaRPr/>
          </a:p>
          <a:p>
            <a:pPr indent="-298450" lvl="1" marL="914400" rtl="0">
              <a:lnSpc>
                <a:spcPct val="150000"/>
              </a:lnSpc>
              <a:spcBef>
                <a:spcPts val="0"/>
              </a:spcBef>
              <a:spcAft>
                <a:spcPts val="0"/>
              </a:spcAft>
              <a:buSzPts val="1100"/>
              <a:buChar char="○"/>
            </a:pPr>
            <a:r>
              <a:rPr lang="en-GB"/>
              <a:t>AWS EC2 Instance (t2.small) - or equivalent</a:t>
            </a:r>
            <a:endParaRPr/>
          </a:p>
          <a:p>
            <a:pPr indent="-298450" lvl="1" marL="914400" rtl="0">
              <a:lnSpc>
                <a:spcPct val="150000"/>
              </a:lnSpc>
              <a:spcBef>
                <a:spcPts val="0"/>
              </a:spcBef>
              <a:spcAft>
                <a:spcPts val="0"/>
              </a:spcAft>
              <a:buSzPts val="1100"/>
              <a:buChar char="○"/>
            </a:pPr>
            <a:r>
              <a:rPr lang="en-GB"/>
              <a:t>AWS RDS Instance (db.t2.small) - or equivalent</a:t>
            </a:r>
            <a:endParaRPr/>
          </a:p>
          <a:p>
            <a:pPr indent="-311150" lvl="0" marL="457200" rtl="0">
              <a:lnSpc>
                <a:spcPct val="150000"/>
              </a:lnSpc>
              <a:spcBef>
                <a:spcPts val="0"/>
              </a:spcBef>
              <a:spcAft>
                <a:spcPts val="0"/>
              </a:spcAft>
              <a:buSzPts val="1300"/>
              <a:buChar char="●"/>
            </a:pPr>
            <a:r>
              <a:rPr lang="en-GB"/>
              <a:t>Software</a:t>
            </a:r>
            <a:endParaRPr/>
          </a:p>
          <a:p>
            <a:pPr indent="-298450" lvl="1" marL="914400" rtl="0">
              <a:lnSpc>
                <a:spcPct val="150000"/>
              </a:lnSpc>
              <a:spcBef>
                <a:spcPts val="0"/>
              </a:spcBef>
              <a:spcAft>
                <a:spcPts val="0"/>
              </a:spcAft>
              <a:buSzPts val="1100"/>
              <a:buChar char="○"/>
            </a:pPr>
            <a:r>
              <a:rPr lang="en-GB"/>
              <a:t>Operating</a:t>
            </a:r>
            <a:r>
              <a:rPr lang="en-GB"/>
              <a:t> system: CentOS</a:t>
            </a:r>
            <a:endParaRPr/>
          </a:p>
          <a:p>
            <a:pPr indent="-298450" lvl="1" marL="914400" rtl="0">
              <a:lnSpc>
                <a:spcPct val="150000"/>
              </a:lnSpc>
              <a:spcBef>
                <a:spcPts val="0"/>
              </a:spcBef>
              <a:spcAft>
                <a:spcPts val="0"/>
              </a:spcAft>
              <a:buSzPts val="1100"/>
              <a:buChar char="○"/>
            </a:pPr>
            <a:r>
              <a:rPr lang="en-GB"/>
              <a:t>Database Engine: MySQL</a:t>
            </a:r>
            <a:endParaRPr/>
          </a:p>
          <a:p>
            <a:pPr indent="-298450" lvl="1" marL="914400" rtl="0">
              <a:lnSpc>
                <a:spcPct val="150000"/>
              </a:lnSpc>
              <a:spcBef>
                <a:spcPts val="0"/>
              </a:spcBef>
              <a:spcAft>
                <a:spcPts val="0"/>
              </a:spcAft>
              <a:buSzPts val="1100"/>
              <a:buChar char="○"/>
            </a:pPr>
            <a:r>
              <a:rPr lang="en-GB"/>
              <a:t>Web </a:t>
            </a:r>
            <a:r>
              <a:rPr lang="en-GB"/>
              <a:t>Application</a:t>
            </a:r>
            <a:r>
              <a:rPr lang="en-GB"/>
              <a:t>: PHP &gt;= 7.1</a:t>
            </a:r>
            <a:endParaRPr/>
          </a:p>
          <a:p>
            <a:pPr indent="-298450" lvl="2" marL="1371600" rtl="0">
              <a:lnSpc>
                <a:spcPct val="150000"/>
              </a:lnSpc>
              <a:spcBef>
                <a:spcPts val="0"/>
              </a:spcBef>
              <a:spcAft>
                <a:spcPts val="0"/>
              </a:spcAft>
              <a:buSzPts val="1100"/>
              <a:buChar char="■"/>
            </a:pPr>
            <a:r>
              <a:rPr lang="en-GB"/>
              <a:t>Laravel Framework 5.6</a:t>
            </a:r>
            <a:endParaRPr/>
          </a:p>
          <a:p>
            <a:pPr indent="-298450" lvl="1" marL="914400" rtl="0">
              <a:lnSpc>
                <a:spcPct val="150000"/>
              </a:lnSpc>
              <a:spcBef>
                <a:spcPts val="0"/>
              </a:spcBef>
              <a:spcAft>
                <a:spcPts val="0"/>
              </a:spcAft>
              <a:buSzPts val="1100"/>
              <a:buChar char="○"/>
            </a:pPr>
            <a:r>
              <a:rPr lang="en-GB"/>
              <a:t>Web Server: Nginx or Apache</a:t>
            </a:r>
            <a:endParaRPr/>
          </a:p>
          <a:p>
            <a:pPr indent="-298450" lvl="1" marL="914400">
              <a:lnSpc>
                <a:spcPct val="150000"/>
              </a:lnSpc>
              <a:spcBef>
                <a:spcPts val="0"/>
              </a:spcBef>
              <a:spcAft>
                <a:spcPts val="0"/>
              </a:spcAft>
              <a:buSzPts val="1100"/>
              <a:buChar char="○"/>
            </a:pPr>
            <a:r>
              <a:rPr lang="en-GB"/>
              <a:t>Client: Any modern web browser (e.g. Firefox, Chrome, Edge, Safari)</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type="title"/>
          </p:nvPr>
        </p:nvSpPr>
        <p:spPr>
          <a:xfrm>
            <a:off x="124450" y="454250"/>
            <a:ext cx="7329300" cy="4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2000"/>
              <a:t>Updated Project Plan</a:t>
            </a:r>
            <a:endParaRPr sz="2000"/>
          </a:p>
        </p:txBody>
      </p:sp>
      <p:pic>
        <p:nvPicPr>
          <p:cNvPr id="286" name="Shape 286"/>
          <p:cNvPicPr preferRelativeResize="0"/>
          <p:nvPr/>
        </p:nvPicPr>
        <p:blipFill>
          <a:blip r:embed="rId3">
            <a:alphaModFix/>
          </a:blip>
          <a:stretch>
            <a:fillRect/>
          </a:stretch>
        </p:blipFill>
        <p:spPr>
          <a:xfrm>
            <a:off x="794575" y="847685"/>
            <a:ext cx="7554850" cy="4198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Shape 172"/>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ER Diagram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type="title"/>
          </p:nvPr>
        </p:nvSpPr>
        <p:spPr>
          <a:xfrm>
            <a:off x="353050" y="759050"/>
            <a:ext cx="7329300" cy="4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ER Diagram</a:t>
            </a:r>
            <a:endParaRPr/>
          </a:p>
        </p:txBody>
      </p:sp>
      <p:pic>
        <p:nvPicPr>
          <p:cNvPr id="178" name="Shape 178"/>
          <p:cNvPicPr preferRelativeResize="0"/>
          <p:nvPr/>
        </p:nvPicPr>
        <p:blipFill>
          <a:blip r:embed="rId3">
            <a:alphaModFix/>
          </a:blip>
          <a:stretch>
            <a:fillRect/>
          </a:stretch>
        </p:blipFill>
        <p:spPr>
          <a:xfrm>
            <a:off x="2085175" y="1345225"/>
            <a:ext cx="4973641" cy="3587050"/>
          </a:xfrm>
          <a:prstGeom prst="rect">
            <a:avLst/>
          </a:prstGeom>
          <a:noFill/>
          <a:ln>
            <a:noFill/>
          </a:ln>
        </p:spPr>
      </p:pic>
      <p:sp>
        <p:nvSpPr>
          <p:cNvPr id="179" name="Shape 179"/>
          <p:cNvSpPr txBox="1"/>
          <p:nvPr/>
        </p:nvSpPr>
        <p:spPr>
          <a:xfrm>
            <a:off x="483725" y="1546400"/>
            <a:ext cx="1601400" cy="1932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GB" sz="900">
                <a:latin typeface="Calibri"/>
                <a:ea typeface="Calibri"/>
                <a:cs typeface="Calibri"/>
                <a:sym typeface="Calibri"/>
              </a:rPr>
              <a:t>A user is an employee of the company, either a basic employee, member of the HR department, or upper management. Each user is able to create a reservation for work space or objects. HR and upper management users have special functions available to them to maintain and control their workers.</a:t>
            </a:r>
            <a:endParaRPr sz="900">
              <a:latin typeface="Calibri"/>
              <a:ea typeface="Calibri"/>
              <a:cs typeface="Calibri"/>
              <a:sym typeface="Calibri"/>
            </a:endParaRPr>
          </a:p>
          <a:p>
            <a:pPr indent="0" lvl="0" marL="0">
              <a:spcBef>
                <a:spcPts val="0"/>
              </a:spcBef>
              <a:spcAft>
                <a:spcPts val="0"/>
              </a:spcAft>
              <a:buNone/>
            </a:pPr>
            <a:r>
              <a:t/>
            </a:r>
            <a:endParaRPr/>
          </a:p>
        </p:txBody>
      </p:sp>
      <p:sp>
        <p:nvSpPr>
          <p:cNvPr id="180" name="Shape 180"/>
          <p:cNvSpPr txBox="1"/>
          <p:nvPr/>
        </p:nvSpPr>
        <p:spPr>
          <a:xfrm>
            <a:off x="7058825" y="1546400"/>
            <a:ext cx="1857300" cy="133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GB" sz="900">
                <a:latin typeface="Calibri"/>
                <a:ea typeface="Calibri"/>
                <a:cs typeface="Calibri"/>
                <a:sym typeface="Calibri"/>
              </a:rPr>
              <a:t>A reservation is created to reserve a workspace or work object for an employee. Reservations cannot overlap for the same user but can be reserved for extended periods of time.  Reservations can be made on mobile and desktop applications.</a:t>
            </a:r>
            <a:endParaRPr sz="900">
              <a:latin typeface="Calibri"/>
              <a:ea typeface="Calibri"/>
              <a:cs typeface="Calibri"/>
              <a:sym typeface="Calibri"/>
            </a:endParaRPr>
          </a:p>
          <a:p>
            <a:pPr indent="0" lvl="0" marL="0">
              <a:spcBef>
                <a:spcPts val="0"/>
              </a:spcBef>
              <a:spcAft>
                <a:spcPts val="0"/>
              </a:spcAft>
              <a:buNone/>
            </a:pPr>
            <a:r>
              <a:t/>
            </a:r>
            <a:endParaRPr/>
          </a:p>
        </p:txBody>
      </p:sp>
      <p:sp>
        <p:nvSpPr>
          <p:cNvPr id="181" name="Shape 181"/>
          <p:cNvSpPr txBox="1"/>
          <p:nvPr/>
        </p:nvSpPr>
        <p:spPr>
          <a:xfrm>
            <a:off x="7106400" y="3479300"/>
            <a:ext cx="1857300" cy="1151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GB" sz="900">
                <a:latin typeface="Calibri"/>
                <a:ea typeface="Calibri"/>
                <a:cs typeface="Calibri"/>
                <a:sym typeface="Calibri"/>
              </a:rPr>
              <a:t>An asset is either a room in the building or a piece of equipment that can be reserved for use. Each asset must be reserved and cannot be used for extend time unless it is reserved again.</a:t>
            </a:r>
            <a:endParaRPr sz="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Shape 186"/>
          <p:cNvSpPr txBox="1"/>
          <p:nvPr>
            <p:ph type="title"/>
          </p:nvPr>
        </p:nvSpPr>
        <p:spPr>
          <a:xfrm>
            <a:off x="729450" y="2056375"/>
            <a:ext cx="6440700" cy="15186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t>Individual Alternative Matrices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nvSpPr>
        <p:spPr>
          <a:xfrm>
            <a:off x="471800" y="841850"/>
            <a:ext cx="5328600" cy="62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92" name="Shape 192"/>
          <p:cNvPicPr preferRelativeResize="0"/>
          <p:nvPr/>
        </p:nvPicPr>
        <p:blipFill>
          <a:blip r:embed="rId3">
            <a:alphaModFix/>
          </a:blip>
          <a:stretch>
            <a:fillRect/>
          </a:stretch>
        </p:blipFill>
        <p:spPr>
          <a:xfrm>
            <a:off x="1571400" y="936425"/>
            <a:ext cx="5457956" cy="4207074"/>
          </a:xfrm>
          <a:prstGeom prst="rect">
            <a:avLst/>
          </a:prstGeom>
          <a:noFill/>
          <a:ln>
            <a:noFill/>
          </a:ln>
        </p:spPr>
      </p:pic>
      <p:sp>
        <p:nvSpPr>
          <p:cNvPr id="193" name="Shape 193"/>
          <p:cNvSpPr txBox="1"/>
          <p:nvPr>
            <p:ph type="title"/>
          </p:nvPr>
        </p:nvSpPr>
        <p:spPr>
          <a:xfrm>
            <a:off x="353050" y="443825"/>
            <a:ext cx="7329300" cy="492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Amanda</a:t>
            </a:r>
            <a:r>
              <a:rPr lang="en-GB"/>
              <a:t>’s Alternative Matrix</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305925" y="536900"/>
            <a:ext cx="7329300" cy="4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David</a:t>
            </a:r>
            <a:r>
              <a:rPr lang="en-GB"/>
              <a:t>’s Alternative Matrix</a:t>
            </a:r>
            <a:endParaRPr/>
          </a:p>
        </p:txBody>
      </p:sp>
      <p:pic>
        <p:nvPicPr>
          <p:cNvPr id="199" name="Shape 199"/>
          <p:cNvPicPr preferRelativeResize="0"/>
          <p:nvPr/>
        </p:nvPicPr>
        <p:blipFill>
          <a:blip r:embed="rId3">
            <a:alphaModFix/>
          </a:blip>
          <a:stretch>
            <a:fillRect/>
          </a:stretch>
        </p:blipFill>
        <p:spPr>
          <a:xfrm>
            <a:off x="1710375" y="1029500"/>
            <a:ext cx="5304424" cy="3983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353050" y="454250"/>
            <a:ext cx="7329300" cy="4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Anit</a:t>
            </a:r>
            <a:r>
              <a:rPr lang="en-GB"/>
              <a:t>a’s Alternative Matrix</a:t>
            </a:r>
            <a:endParaRPr/>
          </a:p>
        </p:txBody>
      </p:sp>
      <p:pic>
        <p:nvPicPr>
          <p:cNvPr id="205" name="Shape 205"/>
          <p:cNvPicPr preferRelativeResize="0"/>
          <p:nvPr/>
        </p:nvPicPr>
        <p:blipFill>
          <a:blip r:embed="rId3">
            <a:alphaModFix/>
          </a:blip>
          <a:stretch>
            <a:fillRect/>
          </a:stretch>
        </p:blipFill>
        <p:spPr>
          <a:xfrm>
            <a:off x="2007650" y="1031925"/>
            <a:ext cx="5128711" cy="3891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353050" y="530450"/>
            <a:ext cx="7329300" cy="49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Collin</a:t>
            </a:r>
            <a:r>
              <a:rPr lang="en-GB"/>
              <a:t>’s Alternative Matrix</a:t>
            </a:r>
            <a:endParaRPr/>
          </a:p>
        </p:txBody>
      </p:sp>
      <p:pic>
        <p:nvPicPr>
          <p:cNvPr id="211" name="Shape 211"/>
          <p:cNvPicPr preferRelativeResize="0"/>
          <p:nvPr/>
        </p:nvPicPr>
        <p:blipFill>
          <a:blip r:embed="rId3">
            <a:alphaModFix/>
          </a:blip>
          <a:stretch>
            <a:fillRect/>
          </a:stretch>
        </p:blipFill>
        <p:spPr>
          <a:xfrm>
            <a:off x="1821486" y="1023050"/>
            <a:ext cx="5199763" cy="3945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